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2" r:id="rId4"/>
    <p:sldId id="274" r:id="rId5"/>
    <p:sldId id="270" r:id="rId6"/>
    <p:sldId id="263" r:id="rId7"/>
    <p:sldId id="268" r:id="rId8"/>
    <p:sldId id="264" r:id="rId9"/>
    <p:sldId id="271" r:id="rId10"/>
    <p:sldId id="267" r:id="rId11"/>
    <p:sldId id="269" r:id="rId12"/>
    <p:sldId id="278" r:id="rId13"/>
    <p:sldId id="279" r:id="rId14"/>
    <p:sldId id="280" r:id="rId15"/>
    <p:sldId id="273" r:id="rId16"/>
    <p:sldId id="266" r:id="rId17"/>
    <p:sldId id="272" r:id="rId18"/>
    <p:sldId id="276" r:id="rId19"/>
    <p:sldId id="277" r:id="rId20"/>
    <p:sldId id="281" r:id="rId21"/>
    <p:sldId id="275" r:id="rId22"/>
    <p:sldId id="282" r:id="rId23"/>
    <p:sldId id="283" r:id="rId24"/>
    <p:sldId id="284" r:id="rId25"/>
    <p:sldId id="287" r:id="rId26"/>
    <p:sldId id="286" r:id="rId27"/>
    <p:sldId id="288" r:id="rId28"/>
    <p:sldId id="289" r:id="rId29"/>
    <p:sldId id="285" r:id="rId30"/>
    <p:sldId id="26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D3D8B8-7A61-47F2-8AC0-2AAE4A9AA7C4}">
          <p14:sldIdLst>
            <p14:sldId id="256"/>
            <p14:sldId id="257"/>
          </p14:sldIdLst>
        </p14:section>
        <p14:section name="GAN" id="{DE3C554D-B5B3-460C-AD94-4397F7B6ABCA}">
          <p14:sldIdLst>
            <p14:sldId id="262"/>
            <p14:sldId id="274"/>
          </p14:sldIdLst>
        </p14:section>
        <p14:section name="cGAN" id="{CC034970-6613-4E12-B3C1-82B070403F8B}">
          <p14:sldIdLst>
            <p14:sldId id="270"/>
            <p14:sldId id="263"/>
            <p14:sldId id="268"/>
          </p14:sldIdLst>
        </p14:section>
        <p14:section name="Pix2PixGAN" id="{BB4A3513-087E-4F23-9325-2B4F816D33DB}">
          <p14:sldIdLst>
            <p14:sldId id="264"/>
            <p14:sldId id="271"/>
            <p14:sldId id="267"/>
            <p14:sldId id="269"/>
            <p14:sldId id="278"/>
            <p14:sldId id="279"/>
            <p14:sldId id="280"/>
            <p14:sldId id="273"/>
          </p14:sldIdLst>
        </p14:section>
        <p14:section name="CycleGAN" id="{3F4434DB-4ADD-45F1-A6C3-D0CF0D1C8DFE}">
          <p14:sldIdLst>
            <p14:sldId id="266"/>
            <p14:sldId id="272"/>
            <p14:sldId id="276"/>
            <p14:sldId id="277"/>
            <p14:sldId id="281"/>
            <p14:sldId id="275"/>
            <p14:sldId id="282"/>
            <p14:sldId id="283"/>
          </p14:sldIdLst>
        </p14:section>
        <p14:section name="StarGAN" id="{448AF041-F963-46E1-B9FC-AA95F968F74F}">
          <p14:sldIdLst>
            <p14:sldId id="284"/>
            <p14:sldId id="287"/>
            <p14:sldId id="286"/>
            <p14:sldId id="288"/>
            <p14:sldId id="289"/>
            <p14:sldId id="285"/>
          </p14:sldIdLst>
        </p14:section>
        <p14:section name="ref" id="{6F3800B3-5F33-4F19-AB22-B08AA38A364B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A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4" autoAdjust="0"/>
    <p:restoredTop sz="87686" autoAdjust="0"/>
  </p:normalViewPr>
  <p:slideViewPr>
    <p:cSldViewPr snapToGrid="0">
      <p:cViewPr varScale="1">
        <p:scale>
          <a:sx n="121" d="100"/>
          <a:sy n="121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8F804-C265-4BA5-B6C8-12F9387F12F0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FCD91-5EFC-471B-B12C-11493867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1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sualab.com/introduction/practice/2019/05/08/generative-adversarial-network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[1]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Goodfellow, Ian, et al. "Generative adversarial nets."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 in neural information processing systems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[2]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Mirza, Mehdi, and Simon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Osindero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"Conditional generative adversarial nets." 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arXiv:1411.1784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(2014).</a:t>
            </a:r>
            <a:endParaRPr lang="en-US" altLang="ko-KR" dirty="0"/>
          </a:p>
          <a:p>
            <a:r>
              <a:rPr lang="en-US" altLang="ko-KR" dirty="0"/>
              <a:t>	[1]</a:t>
            </a:r>
            <a:r>
              <a:rPr lang="ko-KR" altLang="en-US" dirty="0"/>
              <a:t>의 랜덤벡터</a:t>
            </a:r>
            <a:r>
              <a:rPr lang="en-US" altLang="ko-KR" dirty="0"/>
              <a:t>only </a:t>
            </a:r>
            <a:r>
              <a:rPr lang="ko-KR" altLang="en-US" dirty="0"/>
              <a:t>입력과 달리</a:t>
            </a:r>
            <a:r>
              <a:rPr lang="en-US" altLang="ko-KR" dirty="0"/>
              <a:t>, </a:t>
            </a:r>
            <a:r>
              <a:rPr lang="en-US" altLang="ko-KR" dirty="0" err="1"/>
              <a:t>cGAN</a:t>
            </a:r>
            <a:r>
              <a:rPr lang="ko-KR" altLang="en-US" dirty="0"/>
              <a:t>은 </a:t>
            </a:r>
            <a:r>
              <a:rPr lang="en-US" altLang="ko-KR" dirty="0"/>
              <a:t>Generator, Discriminator </a:t>
            </a:r>
            <a:r>
              <a:rPr lang="ko-KR" altLang="en-US" dirty="0"/>
              <a:t>모두 </a:t>
            </a:r>
            <a:r>
              <a:rPr lang="en-US" altLang="ko-KR" dirty="0"/>
              <a:t>condition</a:t>
            </a:r>
            <a:r>
              <a:rPr lang="ko-KR" altLang="en-US" dirty="0"/>
              <a:t>벡터도 추가로 입력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GAN</a:t>
            </a:r>
            <a:r>
              <a:rPr lang="ko-KR" altLang="en-US" dirty="0"/>
              <a:t>의 생성을 원하는 </a:t>
            </a:r>
            <a:r>
              <a:rPr lang="en-US" altLang="ko-KR" dirty="0" err="1"/>
              <a:t>conditio</a:t>
            </a:r>
            <a:r>
              <a:rPr lang="ko-KR" altLang="en-US" dirty="0"/>
              <a:t>으로 조정할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그러나 </a:t>
            </a:r>
            <a:r>
              <a:rPr lang="en-US" altLang="ko-KR" dirty="0"/>
              <a:t>MNIST</a:t>
            </a:r>
            <a:r>
              <a:rPr lang="ko-KR" altLang="en-US" dirty="0"/>
              <a:t>로 실험을 했다는 점이 아쉽다</a:t>
            </a:r>
            <a:r>
              <a:rPr lang="en-US" altLang="ko-KR" dirty="0"/>
              <a:t>.	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[3]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Radford, Alec, Luke Metz, and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Soumith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Chintala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"Unsupervised representation learning with deep convolutional generative adversarial networks." 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arXiv:1511.06434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(2015).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[1]</a:t>
            </a:r>
            <a:r>
              <a:rPr lang="ko-KR" altLang="en-US" dirty="0"/>
              <a:t>의 안정화 </a:t>
            </a:r>
            <a:r>
              <a:rPr lang="en-US" altLang="ko-KR" dirty="0"/>
              <a:t>: Conv(Transposed</a:t>
            </a:r>
            <a:r>
              <a:rPr lang="ko-KR" altLang="en-US" dirty="0"/>
              <a:t> </a:t>
            </a:r>
            <a:r>
              <a:rPr lang="en-US" altLang="ko-KR" dirty="0"/>
              <a:t>Conv) </a:t>
            </a:r>
            <a:r>
              <a:rPr lang="ko-KR" altLang="en-US" dirty="0"/>
              <a:t>깊이 쌓음</a:t>
            </a:r>
            <a:r>
              <a:rPr lang="en-US" altLang="ko-KR" dirty="0"/>
              <a:t>. </a:t>
            </a:r>
            <a:r>
              <a:rPr lang="ko-KR" altLang="en-US" dirty="0" err="1"/>
              <a:t>풀링레이어</a:t>
            </a:r>
            <a:r>
              <a:rPr lang="en-US" altLang="ko-KR" dirty="0"/>
              <a:t>, </a:t>
            </a:r>
            <a:r>
              <a:rPr lang="ko-KR" altLang="en-US" dirty="0" err="1"/>
              <a:t>선형레이어</a:t>
            </a:r>
            <a:r>
              <a:rPr lang="ko-KR" altLang="en-US" dirty="0"/>
              <a:t> 배제하여 위치정보 </a:t>
            </a:r>
            <a:r>
              <a:rPr lang="ko-KR" altLang="en-US" dirty="0" err="1"/>
              <a:t>살리려함</a:t>
            </a:r>
            <a:r>
              <a:rPr lang="en-US" altLang="ko-KR" dirty="0"/>
              <a:t>. BN</a:t>
            </a:r>
            <a:r>
              <a:rPr lang="ko-KR" altLang="en-US" dirty="0"/>
              <a:t>사용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[4]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Zhao,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Junbo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 Mathieu, and Yann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"Energy-based generative adversarial network." 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arXiv:1609.03126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(2016).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[5]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Berthelot, David, Thomas Schumm, and Luke Metz. "Began: Boundary equilibrium generative adversarial networks." 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arXiv:1703.10717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(2017).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[6]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Arjovsky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Martin,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Soumith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Chintala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Léon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"Wasserstein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 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arXiv:1701.07875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(2017).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[7] Isola, Phillip, et al. "Image-to-image translation with conditional adversarial networks."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IEEE conference on computer vision and pattern recognition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[3]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model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Reconstruction loss (L1 or L2) + Adversarial loss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(Edge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영상도 그냥 대충 그려도 원하는 영상이 생성됨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ko-KR" altLang="en-US" dirty="0"/>
              <a:t>그러나</a:t>
            </a:r>
            <a:r>
              <a:rPr lang="en-US" altLang="ko-KR" dirty="0"/>
              <a:t>, 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이 한쌍으로 매칭되는 데이터형태여야 함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생성의 자유도가 떨어짐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고흐그림과 고흐그림 풍경과 비슷한 사진이 있어야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[8] Zhu, Jun-Yan, et al. "Unpaired image-to-image translation using cycle-consistent adversarial networks."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IEEE international conference on computer vision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[3],[7]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paired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unpaired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확장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049C0-B32A-4F03-8D54-5F0EA15D43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Cycle GAN</a:t>
            </a:r>
            <a:r>
              <a:rPr lang="ko-KR" altLang="en-US" dirty="0"/>
              <a:t>에서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3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2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1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pix2pixGAN	</a:t>
            </a:r>
            <a:r>
              <a:rPr lang="en-US" altLang="ko-KR" dirty="0" err="1"/>
              <a:t>CycleGAN</a:t>
            </a:r>
            <a:endParaRPr lang="en-US" altLang="ko-KR" dirty="0"/>
          </a:p>
          <a:p>
            <a:r>
              <a:rPr lang="en-US" altLang="ko-KR" dirty="0"/>
              <a:t>adversarial loss	</a:t>
            </a:r>
            <a:r>
              <a:rPr lang="en-US" altLang="ko-KR" dirty="0" err="1"/>
              <a:t>cGAN</a:t>
            </a:r>
            <a:r>
              <a:rPr lang="en-US" altLang="ko-KR" dirty="0"/>
              <a:t>	GAN</a:t>
            </a:r>
          </a:p>
          <a:p>
            <a:r>
              <a:rPr lang="en-US" altLang="ko-KR" dirty="0"/>
              <a:t>pixel level loss	L1	Cycle Consistency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11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반대변환의 </a:t>
            </a:r>
            <a:r>
              <a:rPr lang="en-US" altLang="ko-KR" dirty="0"/>
              <a:t>G’</a:t>
            </a:r>
            <a:r>
              <a:rPr lang="ko-KR" altLang="en-US" dirty="0"/>
              <a:t>라고 생각하면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한방향의 </a:t>
            </a:r>
            <a:r>
              <a:rPr lang="en-US" altLang="ko-KR" dirty="0"/>
              <a:t>CYCLE</a:t>
            </a:r>
            <a:r>
              <a:rPr lang="ko-KR" altLang="en-US" dirty="0"/>
              <a:t>만 학습하면 결과가 좋지 않았다고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9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Generation</a:t>
            </a:r>
            <a:r>
              <a:rPr lang="ko-KR" altLang="en-US" dirty="0"/>
              <a:t> 뿐만 아니라 </a:t>
            </a:r>
            <a:r>
              <a:rPr lang="en-US" altLang="ko-KR" dirty="0"/>
              <a:t>Reconstruction</a:t>
            </a:r>
            <a:r>
              <a:rPr lang="ko-KR" altLang="en-US" dirty="0"/>
              <a:t>도 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0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Objective function</a:t>
            </a:r>
            <a:r>
              <a:rPr lang="ko-KR" altLang="en-US" dirty="0"/>
              <a:t>의 검증을 눈으로 보여줌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	Mode collapse: input</a:t>
            </a:r>
            <a:r>
              <a:rPr lang="ko-KR" altLang="en-US" dirty="0"/>
              <a:t>을 잊어버리고 똑같은 </a:t>
            </a:r>
            <a:r>
              <a:rPr lang="en-US" altLang="ko-KR" dirty="0"/>
              <a:t>output</a:t>
            </a:r>
            <a:r>
              <a:rPr lang="ko-KR" altLang="en-US" dirty="0"/>
              <a:t>을 낸다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03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 </a:t>
            </a:r>
            <a:r>
              <a:rPr lang="en-US" altLang="ko-KR" dirty="0"/>
              <a:t>identity Loss</a:t>
            </a:r>
            <a:r>
              <a:rPr lang="ko-KR" altLang="en-US" dirty="0"/>
              <a:t>의 추가</a:t>
            </a:r>
            <a:r>
              <a:rPr lang="en-US" altLang="ko-KR" dirty="0"/>
              <a:t>: </a:t>
            </a:r>
            <a:r>
              <a:rPr lang="ko-KR" altLang="en-US" dirty="0"/>
              <a:t>필수는 아님</a:t>
            </a:r>
            <a:r>
              <a:rPr lang="en-US" altLang="ko-KR" dirty="0"/>
              <a:t>. (generation</a:t>
            </a:r>
            <a:r>
              <a:rPr lang="ko-KR" altLang="en-US" dirty="0"/>
              <a:t>을 잘 했으면 했지</a:t>
            </a:r>
            <a:r>
              <a:rPr lang="en-US" altLang="ko-KR" dirty="0"/>
              <a:t>, </a:t>
            </a:r>
            <a:r>
              <a:rPr lang="ko-KR" altLang="en-US" dirty="0"/>
              <a:t>나빠지지는 않았음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28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결과들로 </a:t>
            </a:r>
            <a:r>
              <a:rPr lang="ko-KR" altLang="en-US" dirty="0" err="1"/>
              <a:t>보건데</a:t>
            </a:r>
            <a:r>
              <a:rPr lang="en-US" altLang="ko-KR" dirty="0"/>
              <a:t>, generation</a:t>
            </a:r>
            <a:r>
              <a:rPr lang="ko-KR" altLang="en-US" dirty="0"/>
              <a:t>을 </a:t>
            </a:r>
            <a:r>
              <a:rPr lang="en-US" altLang="ko-KR" dirty="0"/>
              <a:t>encoder, decoder </a:t>
            </a:r>
            <a:r>
              <a:rPr lang="ko-KR" altLang="en-US" dirty="0"/>
              <a:t>하지 않았기 때문에 </a:t>
            </a:r>
            <a:r>
              <a:rPr lang="en-US" altLang="ko-KR" dirty="0"/>
              <a:t>(</a:t>
            </a:r>
            <a:r>
              <a:rPr lang="ko-KR" altLang="en-US" dirty="0"/>
              <a:t>입력 영상의 형태를 잘 보존하고</a:t>
            </a:r>
            <a:r>
              <a:rPr lang="en-US" altLang="ko-KR" dirty="0"/>
              <a:t> image</a:t>
            </a:r>
            <a:r>
              <a:rPr lang="ko-KR" altLang="en-US" dirty="0"/>
              <a:t> </a:t>
            </a:r>
            <a:r>
              <a:rPr lang="en-US" altLang="ko-KR" dirty="0"/>
              <a:t>quality</a:t>
            </a:r>
            <a:r>
              <a:rPr lang="ko-KR" altLang="en-US" dirty="0"/>
              <a:t>에 중점을 두었기 때문에 </a:t>
            </a:r>
            <a:r>
              <a:rPr lang="en-US" altLang="ko-KR" dirty="0" err="1"/>
              <a:t>resnet</a:t>
            </a:r>
            <a:r>
              <a:rPr lang="ko-KR" altLang="en-US" dirty="0"/>
              <a:t>썼음</a:t>
            </a:r>
            <a:r>
              <a:rPr lang="en-US" altLang="ko-KR" dirty="0"/>
              <a:t>.) </a:t>
            </a:r>
            <a:r>
              <a:rPr lang="ko-KR" altLang="en-US" dirty="0"/>
              <a:t>형태를 잘 바꿀 수 있다거나 하지는 않음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이는 오히려 의료영상 </a:t>
            </a:r>
            <a:r>
              <a:rPr lang="en-US" altLang="ko-KR" dirty="0">
                <a:sym typeface="Wingdings" panose="05000000000000000000" pitchFamily="2" charset="2"/>
              </a:rPr>
              <a:t>denoising</a:t>
            </a:r>
            <a:r>
              <a:rPr lang="ko-KR" altLang="en-US" dirty="0">
                <a:sym typeface="Wingdings" panose="05000000000000000000" pitchFamily="2" charset="2"/>
              </a:rPr>
              <a:t>에 적합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58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도메인 마저 </a:t>
            </a:r>
            <a:r>
              <a:rPr lang="en-US" altLang="ko-KR" dirty="0"/>
              <a:t>unpaired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input</a:t>
            </a:r>
            <a:r>
              <a:rPr lang="ko-KR" altLang="en-US" dirty="0"/>
              <a:t>이든 원하는 </a:t>
            </a:r>
            <a:r>
              <a:rPr lang="en-US" altLang="ko-KR" dirty="0"/>
              <a:t>domain</a:t>
            </a:r>
            <a:r>
              <a:rPr lang="ko-KR" altLang="en-US" dirty="0"/>
              <a:t>으로의 </a:t>
            </a:r>
            <a:r>
              <a:rPr lang="en-US" altLang="ko-KR" dirty="0"/>
              <a:t>generation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퀄리티가 </a:t>
            </a:r>
            <a:r>
              <a:rPr lang="en-US" altLang="ko-KR" dirty="0">
                <a:sym typeface="Wingdings" panose="05000000000000000000" pitchFamily="2" charset="2"/>
              </a:rPr>
              <a:t>domain </a:t>
            </a:r>
            <a:r>
              <a:rPr lang="ko-KR" altLang="en-US" dirty="0">
                <a:sym typeface="Wingdings" panose="05000000000000000000" pitchFamily="2" charset="2"/>
              </a:rPr>
              <a:t>대 </a:t>
            </a:r>
            <a:r>
              <a:rPr lang="en-US" altLang="ko-KR" dirty="0">
                <a:sym typeface="Wingdings" panose="05000000000000000000" pitchFamily="2" charset="2"/>
              </a:rPr>
              <a:t>domain </a:t>
            </a:r>
            <a:r>
              <a:rPr lang="ko-KR" altLang="en-US" dirty="0">
                <a:sym typeface="Wingdings" panose="05000000000000000000" pitchFamily="2" charset="2"/>
              </a:rPr>
              <a:t>보다는 떨어지거나 불안정할 수도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그러나 </a:t>
            </a:r>
            <a:r>
              <a:rPr lang="en-US" altLang="ko-KR" dirty="0">
                <a:sym typeface="Wingdings" panose="05000000000000000000" pitchFamily="2" charset="2"/>
              </a:rPr>
              <a:t>dataset</a:t>
            </a:r>
            <a:r>
              <a:rPr lang="ko-KR" altLang="en-US" dirty="0">
                <a:sym typeface="Wingdings" panose="05000000000000000000" pitchFamily="2" charset="2"/>
              </a:rPr>
              <a:t>의 일부 </a:t>
            </a:r>
            <a:r>
              <a:rPr lang="en-US" altLang="ko-KR" dirty="0">
                <a:sym typeface="Wingdings" panose="05000000000000000000" pitchFamily="2" charset="2"/>
              </a:rPr>
              <a:t>domain</a:t>
            </a:r>
            <a:r>
              <a:rPr lang="ko-KR" altLang="en-US" dirty="0">
                <a:sym typeface="Wingdings" panose="05000000000000000000" pitchFamily="2" charset="2"/>
              </a:rPr>
              <a:t>에서 수가 매우 </a:t>
            </a:r>
            <a:r>
              <a:rPr lang="ko-KR" altLang="en-US" dirty="0" err="1">
                <a:sym typeface="Wingdings" panose="05000000000000000000" pitchFamily="2" charset="2"/>
              </a:rPr>
              <a:t>적다거나</a:t>
            </a:r>
            <a:r>
              <a:rPr lang="ko-KR" altLang="en-US" dirty="0">
                <a:sym typeface="Wingdings" panose="05000000000000000000" pitchFamily="2" charset="2"/>
              </a:rPr>
              <a:t> 하는 언밸런스한 데이터 활용에는 유용할 듯하다</a:t>
            </a:r>
            <a:r>
              <a:rPr lang="en-US" altLang="ko-KR" dirty="0">
                <a:sym typeface="Wingdings" panose="05000000000000000000" pitchFamily="2" charset="2"/>
              </a:rPr>
              <a:t>.  generation</a:t>
            </a:r>
            <a:r>
              <a:rPr lang="ko-KR" altLang="en-US" dirty="0">
                <a:sym typeface="Wingdings" panose="05000000000000000000" pitchFamily="2" charset="2"/>
              </a:rPr>
              <a:t>하고 그 효과를 검증</a:t>
            </a:r>
            <a:r>
              <a:rPr lang="en-US" altLang="ko-KR" dirty="0">
                <a:sym typeface="Wingdings" panose="05000000000000000000" pitchFamily="2" charset="2"/>
              </a:rPr>
              <a:t>(ex : cad)</a:t>
            </a:r>
            <a:r>
              <a:rPr lang="ko-KR" altLang="en-US" dirty="0">
                <a:sym typeface="Wingdings" panose="05000000000000000000" pitchFamily="2" charset="2"/>
              </a:rPr>
              <a:t>해봐야 </a:t>
            </a:r>
            <a:r>
              <a:rPr lang="ko-KR" altLang="en-US" dirty="0" err="1">
                <a:sym typeface="Wingdings" panose="05000000000000000000" pitchFamily="2" charset="2"/>
              </a:rPr>
              <a:t>알듯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78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코드 예시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http://research.sualab.com/introduction/practice/2019/05/08/generative-adversarial-network.html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d_loss_real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reduce_mean</a:t>
            </a:r>
            <a:r>
              <a:rPr lang="en-US" altLang="ko-KR" dirty="0"/>
              <a:t>(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nn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sigmoid_cross_entropy_with_logits</a:t>
            </a:r>
            <a:r>
              <a:rPr lang="en-US" altLang="ko-KR" dirty="0"/>
              <a:t>(logits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D_logits</a:t>
            </a:r>
            <a:r>
              <a:rPr lang="en-US" altLang="ko-KR" dirty="0"/>
              <a:t>, labels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ones_like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</a:t>
            </a:r>
            <a:r>
              <a:rPr lang="en-US" altLang="ko-KR" dirty="0"/>
              <a:t>))) </a:t>
            </a:r>
          </a:p>
          <a:p>
            <a:r>
              <a:rPr lang="en-US" altLang="ko-KR" dirty="0" err="1"/>
              <a:t>d_loss_fake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reduce_mean</a:t>
            </a:r>
            <a:r>
              <a:rPr lang="en-US" altLang="ko-KR" dirty="0"/>
              <a:t>(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nn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sigmoid_cross_entropy_with_logits</a:t>
            </a:r>
            <a:r>
              <a:rPr lang="en-US" altLang="ko-KR" dirty="0"/>
              <a:t>(logits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D_logits</a:t>
            </a:r>
            <a:r>
              <a:rPr lang="en-US" altLang="ko-KR" dirty="0"/>
              <a:t>_, labels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zeros_like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</a:t>
            </a:r>
            <a:r>
              <a:rPr lang="en-US" altLang="ko-KR" dirty="0"/>
              <a:t>_))) </a:t>
            </a:r>
          </a:p>
          <a:p>
            <a:r>
              <a:rPr lang="en-US" altLang="ko-KR" dirty="0" err="1"/>
              <a:t>g_loss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reduce_mean</a:t>
            </a:r>
            <a:r>
              <a:rPr lang="en-US" altLang="ko-KR" dirty="0"/>
              <a:t>(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nn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sigmoid_cross_entropy_with_logits</a:t>
            </a:r>
            <a:r>
              <a:rPr lang="en-US" altLang="ko-KR" dirty="0"/>
              <a:t>(logits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D_logits</a:t>
            </a:r>
            <a:r>
              <a:rPr lang="en-US" altLang="ko-KR" dirty="0"/>
              <a:t>_, labels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 err="1"/>
              <a:t>tf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ones_like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en-US" altLang="ko-KR" b="1" dirty="0" err="1">
                <a:effectLst/>
              </a:rPr>
              <a:t>.</a:t>
            </a:r>
            <a:r>
              <a:rPr lang="en-US" altLang="ko-KR" dirty="0" err="1"/>
              <a:t>D</a:t>
            </a:r>
            <a:r>
              <a:rPr lang="en-US" altLang="ko-KR" dirty="0"/>
              <a:t>_)))</a:t>
            </a:r>
          </a:p>
          <a:p>
            <a:endParaRPr lang="en-US" altLang="ko-KR" dirty="0"/>
          </a:p>
          <a:p>
            <a:r>
              <a:rPr lang="en-US" altLang="ko-KR" dirty="0" err="1"/>
              <a:t>d_loss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d_loss_real</a:t>
            </a:r>
            <a:r>
              <a:rPr lang="en-US" altLang="ko-KR" dirty="0"/>
              <a:t> </a:t>
            </a:r>
            <a:r>
              <a:rPr lang="en-US" altLang="ko-KR" b="1" dirty="0">
                <a:effectLst/>
              </a:rPr>
              <a:t>+</a:t>
            </a:r>
            <a:r>
              <a:rPr lang="en-US" altLang="ko-KR" dirty="0"/>
              <a:t> </a:t>
            </a:r>
            <a:r>
              <a:rPr lang="en-US" altLang="ko-KR" dirty="0" err="1"/>
              <a:t>d_loss_fake</a:t>
            </a:r>
            <a:endParaRPr lang="en-US" altLang="ko-KR" dirty="0"/>
          </a:p>
          <a:p>
            <a:r>
              <a:rPr lang="en-US" altLang="ko-KR" b="1" dirty="0">
                <a:effectLst/>
              </a:rPr>
              <a:t>return</a:t>
            </a:r>
            <a:r>
              <a:rPr lang="en-US" altLang="ko-KR" dirty="0"/>
              <a:t> </a:t>
            </a:r>
            <a:r>
              <a:rPr lang="en-US" altLang="ko-KR" dirty="0" err="1"/>
              <a:t>g_loss</a:t>
            </a:r>
            <a:r>
              <a:rPr lang="en-US" altLang="ko-KR" dirty="0"/>
              <a:t>, </a:t>
            </a:r>
            <a:r>
              <a:rPr lang="en-US" altLang="ko-KR" dirty="0" err="1"/>
              <a:t>d_loss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895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model</a:t>
            </a:r>
            <a:r>
              <a:rPr lang="ko-KR" altLang="en-US" dirty="0"/>
              <a:t>들은 </a:t>
            </a:r>
            <a:r>
              <a:rPr lang="en-US" altLang="ko-KR" dirty="0"/>
              <a:t>overfitting</a:t>
            </a:r>
            <a:r>
              <a:rPr lang="ko-KR" altLang="en-US" dirty="0"/>
              <a:t>이 보인다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StarGAN</a:t>
            </a:r>
            <a:r>
              <a:rPr lang="ko-KR" altLang="en-US" dirty="0"/>
              <a:t>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56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06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pix2pixGAN	</a:t>
            </a:r>
            <a:r>
              <a:rPr lang="en-US" altLang="ko-KR" dirty="0" err="1"/>
              <a:t>CycleGAN</a:t>
            </a:r>
            <a:endParaRPr lang="en-US" altLang="ko-KR" dirty="0"/>
          </a:p>
          <a:p>
            <a:r>
              <a:rPr lang="en-US" altLang="ko-KR" dirty="0"/>
              <a:t>adversarial loss	</a:t>
            </a:r>
            <a:r>
              <a:rPr lang="en-US" altLang="ko-KR" dirty="0" err="1"/>
              <a:t>cGAN</a:t>
            </a:r>
            <a:r>
              <a:rPr lang="en-US" altLang="ko-KR" dirty="0"/>
              <a:t>	GAN</a:t>
            </a:r>
          </a:p>
          <a:p>
            <a:r>
              <a:rPr lang="en-US" altLang="ko-KR" dirty="0"/>
              <a:t>pixel level loss	L1	Cycle Consistency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9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요약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원하는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으로의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generation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가능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9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7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Unimodal:	f</a:t>
            </a:r>
          </a:p>
          <a:p>
            <a:r>
              <a:rPr lang="en-US" altLang="ko-KR" dirty="0"/>
              <a:t>Multimodal:	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본 논문의 차별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Image-to-Image with condition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 적용</a:t>
            </a:r>
          </a:p>
          <a:p>
            <a:r>
              <a:rPr lang="sv-SE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GAN loss + L1 loss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브로드하게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적용가능한 기술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generator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U-Net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썼고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discriminator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classifier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9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중간값을</a:t>
            </a:r>
            <a:r>
              <a:rPr lang="ko-KR" altLang="en-US" dirty="0"/>
              <a:t> </a:t>
            </a:r>
            <a:r>
              <a:rPr lang="ko-KR" altLang="en-US" dirty="0" err="1"/>
              <a:t>찾게됨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8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6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 loss + pixel level difference(L1)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CD91-5EFC-471B-B12C-114938677B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8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D0BE64DE-E377-4C89-A8D3-41A34D3B9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891387"/>
            <a:ext cx="2743200" cy="8300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6DCE24-2DBE-4647-A7F3-B2A69A49D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A333B4-0F22-43BA-BB8D-F5A4745C7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8D5D5-0ABE-4189-B4BB-15EDB49E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F0082-57F5-4DDB-B69B-AF65F3A5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AF7C0-0AF1-4436-8C2E-5E5FEEE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5F730-038D-4847-B7D2-FC2CF39B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4326AE-F32E-46CE-936D-D46464FD2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B2AD7-6168-493E-BDFC-4C816D50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76234-880F-4ECE-A835-24BA379C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2BBA9-4623-4A50-811E-3C53C889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0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335391-FC64-48C6-8F79-405A95A91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B4BCFA-5183-43CA-8E19-CDED1AF07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9448C-C21D-49AF-9F28-B6FA30AC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D1F4A-C946-4367-85F7-5FF1C1B7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33C7C-74F0-4393-BC7C-E111DD08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800CE-B58E-4F1C-8374-D10B52E7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39B1E-8CC6-4E6A-A120-97C6791A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24BE3-8745-43CA-9CC5-A3B7E2C1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920677-15B4-41D4-8390-A1E30E27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CFE58-D2F5-40F6-B375-D673CEC1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, 옅은, 시계이(가) 표시된 사진&#10;&#10;자동 생성된 설명">
            <a:extLst>
              <a:ext uri="{FF2B5EF4-FFF2-40B4-BE49-F238E27FC236}">
                <a16:creationId xmlns:a16="http://schemas.microsoft.com/office/drawing/2014/main" id="{4D018F00-C163-41A1-B3BB-7EB0E68BE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05" y="6394938"/>
            <a:ext cx="1264189" cy="2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7394B-041B-48D6-8276-177DA9DD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564889-F569-4630-A3C2-F580D9C9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27FC9-965D-478B-B082-E680A53C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474E2-4534-438A-B550-3960429C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23D8D-6801-46F9-8351-362B3FB8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2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C2B42-74D4-47C6-856B-EFCEDD8A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EBA72-6F69-4DFE-B666-E5EDD9CC6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61F0F9-16D6-47D2-BE76-DFBDFFB07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F58E3-67AE-408A-A3B1-B5B3E097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66F1A0-DC6F-432B-88D0-1D4F6204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7C3FB-01EB-43A5-9C1F-5D8B2343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1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B22FE-836C-40AB-8447-8AFD314E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44D75-21FB-45F4-824A-4CF31A70F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D913A-8408-4A38-A64A-9FA42EDBE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F86116-701E-4E03-B416-FC0318940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F8346-0131-4FE1-81FD-037CCED6F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BA6B0-C6A9-4383-BFA8-69495F8E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2EC7D5-DFD6-48F0-9A67-00A528B7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F77F56-4426-4FA1-8EAE-D4E635A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6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75F00-DBA9-40CD-8045-9E8AEBDC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1421AA-E129-46A9-9E37-3DE0C6D0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0DB9FB-1150-45F6-BFAB-A4635032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81FB66-7848-4E35-B4A0-E1C18F43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3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A7DF1-E063-4310-9C95-11A06863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1BD0C-8BC2-45C5-9BE9-7EC9679F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9138-6C02-4EE7-BA8A-180B7F00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34F9B-118F-4AFA-B762-82C9FDED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F0E93-2468-4376-ADE7-29188683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6A1C80-E391-4949-9137-F63916488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15291-474D-4BA4-97CE-B88801E5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BEEC94-53D3-4BB1-9413-404F75FC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9DED6-49B5-48C4-9A3B-736428F1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7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13D70-AF39-4275-B4B5-6376B438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65745B-D519-4EEC-AA96-12FD2F4CD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6AE26-1FA4-4AB4-80EA-29B933D98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F8C57-3D08-4018-A028-CF96F503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2F16B8-C522-4A0A-9D9C-A7E8132E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FF854-CB76-435A-99B1-6D8D014C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2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F2EA05-0B59-48AB-B41F-B09081BA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652DD-6830-4DAF-AAA1-C10ACFD36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F3EF3-985E-4CFA-BEBC-986AAA332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506D3-4ECF-42EF-ABD5-E93FFDCB960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ABD94-583F-460B-9776-E57B43AB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BC668-6FC0-421B-AEDE-214CF7394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FAF8E-57E8-45FF-A959-6D113811A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5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cs231n.stanford.edu/reports/2017/pdfs/403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NaverEngineering/finding-connections-among-images-using-cycleg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NaverEngineering/finding-connections-among-images-using-cyclegan" TargetMode="External"/><Relationship Id="rId13" Type="http://schemas.openxmlformats.org/officeDocument/2006/relationships/hyperlink" Target="https://github.com/xhujoy/CycleGAN-tensorflow" TargetMode="External"/><Relationship Id="rId3" Type="http://schemas.openxmlformats.org/officeDocument/2006/relationships/hyperlink" Target="https://dororongju.tistory.com/150" TargetMode="External"/><Relationship Id="rId7" Type="http://schemas.openxmlformats.org/officeDocument/2006/relationships/hyperlink" Target="https://youtu.be/Fkqf3dS9Cqw" TargetMode="External"/><Relationship Id="rId12" Type="http://schemas.openxmlformats.org/officeDocument/2006/relationships/hyperlink" Target="https://github.com/tensorflow/gan/blob/master/tensorflow_gan/python/train.py" TargetMode="External"/><Relationship Id="rId2" Type="http://schemas.openxmlformats.org/officeDocument/2006/relationships/hyperlink" Target="https://t-lab.tistory.com/2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kigom.github.io/jekyll/update/2017/07/11/cyclegan.html" TargetMode="External"/><Relationship Id="rId11" Type="http://schemas.openxmlformats.org/officeDocument/2006/relationships/hyperlink" Target="https://developers.google.com/machine-learning/gan/loss" TargetMode="External"/><Relationship Id="rId5" Type="http://schemas.openxmlformats.org/officeDocument/2006/relationships/hyperlink" Target="https://m.blog.naver.com/PostView.nhn?blogId=laonple&amp;logNo=221366130381&amp;proxyReferer=https%3A%2F%2Fwww.google.com%2F" TargetMode="External"/><Relationship Id="rId15" Type="http://schemas.openxmlformats.org/officeDocument/2006/relationships/hyperlink" Target="https://github.com/junyanz/pytorch-CycleGAN-and-pix2pix" TargetMode="External"/><Relationship Id="rId10" Type="http://schemas.openxmlformats.org/officeDocument/2006/relationships/hyperlink" Target="http://research.sualab.com/introduction/practice/2019/05/08/generative-adversarial-network.html" TargetMode="External"/><Relationship Id="rId4" Type="http://schemas.openxmlformats.org/officeDocument/2006/relationships/hyperlink" Target="http://blog.naver.com/PostView.nhn?blogId=laonple&amp;logNo=221358887811&amp;parentCategoryNo=&amp;categoryNo=22&amp;viewDate=&amp;isShowPopularPosts=false&amp;from=postView" TargetMode="External"/><Relationship Id="rId9" Type="http://schemas.openxmlformats.org/officeDocument/2006/relationships/hyperlink" Target="http://www.kwangsiklee.com/2018/03/cyclegan%EC%9D%B4-%EB%AC%B4%EC%97%87%EC%9D%B8%EC%A7%80-%EC%95%8C%EC%95%84%EB%B3%B4%EC%9E%90/" TargetMode="External"/><Relationship Id="rId14" Type="http://schemas.openxmlformats.org/officeDocument/2006/relationships/hyperlink" Target="https://github.com/hyeongyuy/CT-CYCLE_IDNETITY_GAN_tensorflo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wangsiklee.com/2018/03/cyclegan%EC%9D%B4-%EB%AC%B4%EC%97%87%EC%9D%B8%EC%A7%80-%EC%95%8C%EC%95%84%EB%B3%B4%EC%9E%9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644E3-5B81-42C4-A092-39E74721B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2863"/>
            <a:ext cx="9144000" cy="1938337"/>
          </a:xfrm>
        </p:spPr>
        <p:txBody>
          <a:bodyPr/>
          <a:lstStyle/>
          <a:p>
            <a:r>
              <a:rPr lang="en-US" altLang="ko-KR" dirty="0"/>
              <a:t>GAN paper review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4920-11BB-4BEF-BFBD-0E4CEC67A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 anchor="ctr"/>
          <a:lstStyle/>
          <a:p>
            <a:r>
              <a:rPr lang="ko-KR" altLang="en-US" dirty="0"/>
              <a:t>이가은</a:t>
            </a:r>
          </a:p>
        </p:txBody>
      </p:sp>
    </p:spTree>
    <p:extLst>
      <p:ext uri="{BB962C8B-B14F-4D97-AF65-F5344CB8AC3E}">
        <p14:creationId xmlns:p14="http://schemas.microsoft.com/office/powerpoint/2010/main" val="343376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D91E3C-882A-4F3E-BD07-D5AD3A15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0" y="1560029"/>
            <a:ext cx="5065180" cy="1868971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F0CEAB4-6711-4F98-97B1-8D8CDA46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0DECB-3966-40C3-9759-58B957153001}"/>
              </a:ext>
            </a:extLst>
          </p:cNvPr>
          <p:cNvSpPr txBox="1"/>
          <p:nvPr/>
        </p:nvSpPr>
        <p:spPr>
          <a:xfrm>
            <a:off x="6134099" y="6581001"/>
            <a:ext cx="605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* </a:t>
            </a:r>
            <a:r>
              <a:rPr lang="en-US" altLang="ko-KR" sz="1200" dirty="0">
                <a:hlinkClick r:id="rId4"/>
              </a:rPr>
              <a:t>http://cs231n.stanford.edu/reports/2017/pdfs/403.pdf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B7AD22-7B0F-4F4D-968F-C0D73AEC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099" y="108666"/>
            <a:ext cx="4945240" cy="61783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9D66C-3D93-4673-B78F-C0752A043876}"/>
              </a:ext>
            </a:extLst>
          </p:cNvPr>
          <p:cNvSpPr txBox="1"/>
          <p:nvPr/>
        </p:nvSpPr>
        <p:spPr>
          <a:xfrm>
            <a:off x="9416204" y="5687367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PatchGAN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754F2-F4A0-40A4-AF26-F8BDB92B329D}"/>
              </a:ext>
            </a:extLst>
          </p:cNvPr>
          <p:cNvSpPr txBox="1"/>
          <p:nvPr/>
        </p:nvSpPr>
        <p:spPr>
          <a:xfrm>
            <a:off x="7227338" y="5687367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U-Net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7C42E-910A-49C4-AC1C-E7625787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= </a:t>
            </a:r>
            <a:r>
              <a:rPr lang="en-US" altLang="ko-KR" dirty="0" err="1"/>
              <a:t>cGAN</a:t>
            </a:r>
            <a:r>
              <a:rPr lang="en-US" altLang="ko-KR" dirty="0"/>
              <a:t> loss + L1 loss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F40E7-A3AE-4E0B-B84B-C9B57345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19" y="2405270"/>
            <a:ext cx="6144138" cy="827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A137DD-647E-40C0-A3DD-FBB1AE9B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67" y="3544709"/>
            <a:ext cx="3960067" cy="75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8B2153-4BB1-49AE-8D9C-05F3878C297F}"/>
              </a:ext>
            </a:extLst>
          </p:cNvPr>
          <p:cNvSpPr/>
          <p:nvPr/>
        </p:nvSpPr>
        <p:spPr>
          <a:xfrm>
            <a:off x="4367250" y="2543737"/>
            <a:ext cx="1728750" cy="47436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D97954-FBEC-4C54-ABCB-33E5AD3ECBA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098774" y="3018097"/>
            <a:ext cx="132851" cy="60697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221D43-02B8-4808-A12D-A7CAD07EEE79}"/>
              </a:ext>
            </a:extLst>
          </p:cNvPr>
          <p:cNvSpPr txBox="1"/>
          <p:nvPr/>
        </p:nvSpPr>
        <p:spPr>
          <a:xfrm>
            <a:off x="6721760" y="3696714"/>
            <a:ext cx="77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vanila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6BD8FD-5D53-4DAC-8E3F-40B9477D3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367" y="4311254"/>
            <a:ext cx="4040393" cy="827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8E06D-8BE6-4954-830B-4B7DBB263D2C}"/>
              </a:ext>
            </a:extLst>
          </p:cNvPr>
          <p:cNvSpPr txBox="1"/>
          <p:nvPr/>
        </p:nvSpPr>
        <p:spPr>
          <a:xfrm>
            <a:off x="6702621" y="454041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cGAN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3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70C56E5-1829-4D91-89AC-DA42DF6C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368"/>
            <a:ext cx="12192000" cy="3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57588-3D77-4D81-A166-4C2B5487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" y="560450"/>
            <a:ext cx="10952703" cy="54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457D1F-370B-49C0-9F7A-C6211DF1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1025493"/>
            <a:ext cx="11538856" cy="46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7C42E-910A-49C4-AC1C-E7625787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ECDC0-3B77-41B6-80B0-4A2AAFB344FD}"/>
              </a:ext>
            </a:extLst>
          </p:cNvPr>
          <p:cNvSpPr txBox="1"/>
          <p:nvPr/>
        </p:nvSpPr>
        <p:spPr>
          <a:xfrm>
            <a:off x="3230215" y="1460711"/>
            <a:ext cx="622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 image</a:t>
            </a:r>
            <a:r>
              <a:rPr lang="ko-KR" altLang="en-US" dirty="0"/>
              <a:t> </a:t>
            </a:r>
            <a:r>
              <a:rPr lang="en-US" altLang="ko-KR" dirty="0"/>
              <a:t>fair</a:t>
            </a:r>
            <a:r>
              <a:rPr lang="ko-KR" altLang="en-US" dirty="0"/>
              <a:t>가 있어야함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2D0D0-E665-4E05-80BD-2FF0B7B1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465" y="1969397"/>
            <a:ext cx="77057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AB5CEA-2EB3-49A6-BF99-49918894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69" y="177048"/>
            <a:ext cx="8622861" cy="65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6D670A-11FA-4CB5-A7EA-57F27D8C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61" y="528637"/>
            <a:ext cx="62293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14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95A0DE-2F3E-442F-AFCE-BA2A83BD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75" y="2066925"/>
            <a:ext cx="4572000" cy="13620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3BBAFF1-0075-47FB-BC69-5A5FB2E95360}"/>
              </a:ext>
            </a:extLst>
          </p:cNvPr>
          <p:cNvGrpSpPr/>
          <p:nvPr/>
        </p:nvGrpSpPr>
        <p:grpSpPr>
          <a:xfrm>
            <a:off x="3811320" y="3943244"/>
            <a:ext cx="4911004" cy="1207532"/>
            <a:chOff x="547803" y="5360062"/>
            <a:chExt cx="4911004" cy="12075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10EA1D-2B52-4664-BB7C-D476E935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917" y="5506628"/>
              <a:ext cx="4676775" cy="914400"/>
            </a:xfrm>
            <a:prstGeom prst="rect">
              <a:avLst/>
            </a:prstGeom>
          </p:spPr>
        </p:pic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F4A708E7-7433-4261-9298-41A08F7BF689}"/>
                </a:ext>
              </a:extLst>
            </p:cNvPr>
            <p:cNvSpPr/>
            <p:nvPr/>
          </p:nvSpPr>
          <p:spPr>
            <a:xfrm>
              <a:off x="547803" y="5360062"/>
              <a:ext cx="4911004" cy="1207532"/>
            </a:xfrm>
            <a:prstGeom prst="wedgeRoundRectCallout">
              <a:avLst>
                <a:gd name="adj1" fmla="val 2000"/>
                <a:gd name="adj2" fmla="val -9326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CBD0AD8F-39ED-42BE-9422-8FDC196A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= GAN Loss + </a:t>
            </a:r>
            <a:br>
              <a:rPr lang="en-US" altLang="ko-KR" dirty="0"/>
            </a:br>
            <a:r>
              <a:rPr lang="en-US" altLang="ko-KR" dirty="0"/>
              <a:t>		Cycle Consistency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18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BD0AD8F-39ED-42BE-9422-8FDC196A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 function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841F9-17D4-4A08-B665-B95037C3E012}"/>
              </a:ext>
            </a:extLst>
          </p:cNvPr>
          <p:cNvSpPr/>
          <p:nvPr/>
        </p:nvSpPr>
        <p:spPr>
          <a:xfrm>
            <a:off x="4675833" y="6581001"/>
            <a:ext cx="7516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1200" dirty="0">
                <a:hlinkClick r:id="rId3"/>
              </a:rPr>
              <a:t>https://www.slideshare.net/NaverEngineering/finding-connections-among-images-using-cyclegan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B7CAC-10FB-4CF3-8F8D-A6654361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81" y="1690068"/>
            <a:ext cx="4924558" cy="27376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442026-6061-42A8-9F2D-A16B14FC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985" y="1690068"/>
            <a:ext cx="5047169" cy="27376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십자형 8">
            <a:extLst>
              <a:ext uri="{FF2B5EF4-FFF2-40B4-BE49-F238E27FC236}">
                <a16:creationId xmlns:a16="http://schemas.microsoft.com/office/drawing/2014/main" id="{0786BB83-72D6-4C2A-8281-B23C78BC8D04}"/>
              </a:ext>
            </a:extLst>
          </p:cNvPr>
          <p:cNvSpPr/>
          <p:nvPr/>
        </p:nvSpPr>
        <p:spPr>
          <a:xfrm>
            <a:off x="5760505" y="2744831"/>
            <a:ext cx="628713" cy="628713"/>
          </a:xfrm>
          <a:prstGeom prst="plus">
            <a:avLst>
              <a:gd name="adj" fmla="val 4134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8BABB2-E9FB-4266-9ECC-6ED9D5200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250" y="3779617"/>
            <a:ext cx="5057499" cy="273762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6865B-A716-4B65-A74F-D3952231EC27}"/>
              </a:ext>
            </a:extLst>
          </p:cNvPr>
          <p:cNvSpPr txBox="1"/>
          <p:nvPr/>
        </p:nvSpPr>
        <p:spPr>
          <a:xfrm>
            <a:off x="4033174" y="1473520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forward Cycle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18D5B-BF24-4FCE-96A5-C813EF7A1180}"/>
              </a:ext>
            </a:extLst>
          </p:cNvPr>
          <p:cNvSpPr txBox="1"/>
          <p:nvPr/>
        </p:nvSpPr>
        <p:spPr>
          <a:xfrm>
            <a:off x="9873545" y="1473520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backward Cycle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6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2C002D-FF25-49A7-8A3A-EEA66F6D131B}"/>
              </a:ext>
            </a:extLst>
          </p:cNvPr>
          <p:cNvCxnSpPr>
            <a:cxnSpLocks/>
          </p:cNvCxnSpPr>
          <p:nvPr/>
        </p:nvCxnSpPr>
        <p:spPr>
          <a:xfrm>
            <a:off x="1153685" y="2741937"/>
            <a:ext cx="100350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F92150-6F5F-46C7-A843-694F316E057C}"/>
              </a:ext>
            </a:extLst>
          </p:cNvPr>
          <p:cNvSpPr txBox="1"/>
          <p:nvPr/>
        </p:nvSpPr>
        <p:spPr>
          <a:xfrm>
            <a:off x="790695" y="299772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 </a:t>
            </a:r>
            <a:r>
              <a:rPr lang="en-US" altLang="ko-KR" baseline="30000" dirty="0"/>
              <a:t>[1]</a:t>
            </a:r>
            <a:endParaRPr lang="ko-KR" altLang="en-US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A5575-88C7-430B-B44D-63DC54D3D03F}"/>
              </a:ext>
            </a:extLst>
          </p:cNvPr>
          <p:cNvSpPr txBox="1"/>
          <p:nvPr/>
        </p:nvSpPr>
        <p:spPr>
          <a:xfrm>
            <a:off x="2074471" y="2974637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DCGAN</a:t>
            </a:r>
            <a:r>
              <a:rPr lang="en-US" altLang="ko-KR" baseline="30000" dirty="0"/>
              <a:t> [3]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46A18-25EB-47CF-A10E-F7BA6AA7A4ED}"/>
              </a:ext>
            </a:extLst>
          </p:cNvPr>
          <p:cNvSpPr txBox="1"/>
          <p:nvPr/>
        </p:nvSpPr>
        <p:spPr>
          <a:xfrm>
            <a:off x="1288231" y="2251018"/>
            <a:ext cx="101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cGAN</a:t>
            </a:r>
            <a:r>
              <a:rPr lang="en-US" altLang="ko-KR" baseline="30000" dirty="0"/>
              <a:t> [2]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68D95-5A5B-4755-BA5C-4EDA5A4AFF19}"/>
              </a:ext>
            </a:extLst>
          </p:cNvPr>
          <p:cNvSpPr txBox="1"/>
          <p:nvPr/>
        </p:nvSpPr>
        <p:spPr>
          <a:xfrm>
            <a:off x="4732429" y="303717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WGAN</a:t>
            </a:r>
            <a:r>
              <a:rPr lang="en-US" altLang="ko-KR" baseline="30000" dirty="0"/>
              <a:t> [6]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441ED-DE62-4E0E-BE7C-6D0607969E09}"/>
              </a:ext>
            </a:extLst>
          </p:cNvPr>
          <p:cNvSpPr txBox="1"/>
          <p:nvPr/>
        </p:nvSpPr>
        <p:spPr>
          <a:xfrm>
            <a:off x="3352093" y="305944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EBGAN</a:t>
            </a:r>
            <a:r>
              <a:rPr lang="en-US" altLang="ko-KR" baseline="30000" dirty="0"/>
              <a:t> [4]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EA936-B6FB-4BFC-8BB8-0FAE4F7E571C}"/>
              </a:ext>
            </a:extLst>
          </p:cNvPr>
          <p:cNvSpPr txBox="1"/>
          <p:nvPr/>
        </p:nvSpPr>
        <p:spPr>
          <a:xfrm>
            <a:off x="4689314" y="227044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BEGAN</a:t>
            </a:r>
            <a:r>
              <a:rPr lang="en-US" altLang="ko-KR" baseline="30000" dirty="0"/>
              <a:t> [5]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8C1AC-106D-40ED-88E1-D497D6C3FA74}"/>
              </a:ext>
            </a:extLst>
          </p:cNvPr>
          <p:cNvSpPr txBox="1"/>
          <p:nvPr/>
        </p:nvSpPr>
        <p:spPr>
          <a:xfrm>
            <a:off x="5443877" y="1894133"/>
            <a:ext cx="14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</a:rPr>
              <a:t>CycleGAN</a:t>
            </a:r>
            <a:r>
              <a:rPr lang="en-US" altLang="ko-KR" baseline="30000" dirty="0">
                <a:solidFill>
                  <a:schemeClr val="accent2"/>
                </a:solidFill>
              </a:rPr>
              <a:t> [8]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3D102-9939-49D0-A4C2-79ABB8F34768}"/>
              </a:ext>
            </a:extLst>
          </p:cNvPr>
          <p:cNvSpPr txBox="1"/>
          <p:nvPr/>
        </p:nvSpPr>
        <p:spPr>
          <a:xfrm>
            <a:off x="5443877" y="1503303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</a:rPr>
              <a:t>DiscoGAN</a:t>
            </a:r>
            <a:r>
              <a:rPr lang="en-US" altLang="ko-KR" baseline="30000" dirty="0">
                <a:solidFill>
                  <a:schemeClr val="accent2"/>
                </a:solidFill>
              </a:rPr>
              <a:t> [9]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BBF69C-5753-44BF-950B-D643183FEDDE}"/>
              </a:ext>
            </a:extLst>
          </p:cNvPr>
          <p:cNvSpPr txBox="1"/>
          <p:nvPr/>
        </p:nvSpPr>
        <p:spPr>
          <a:xfrm>
            <a:off x="4547028" y="331800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Pix2PixGAN</a:t>
            </a:r>
            <a:r>
              <a:rPr lang="en-US" altLang="ko-KR" baseline="30000" dirty="0">
                <a:solidFill>
                  <a:schemeClr val="accent2"/>
                </a:solidFill>
              </a:rPr>
              <a:t> [7]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BE89C7-1D4B-4C5A-9E2C-F9CA4EA592B7}"/>
              </a:ext>
            </a:extLst>
          </p:cNvPr>
          <p:cNvSpPr txBox="1"/>
          <p:nvPr/>
        </p:nvSpPr>
        <p:spPr>
          <a:xfrm>
            <a:off x="3434099" y="2270443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90AB"/>
                </a:solidFill>
              </a:rPr>
              <a:t>SRGAN</a:t>
            </a:r>
            <a:r>
              <a:rPr lang="en-US" altLang="ko-KR" baseline="30000" dirty="0">
                <a:solidFill>
                  <a:srgbClr val="0090AB"/>
                </a:solidFill>
              </a:rPr>
              <a:t> [10]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8527C-2AB4-4F8C-A78E-AEAB76A59284}"/>
              </a:ext>
            </a:extLst>
          </p:cNvPr>
          <p:cNvSpPr txBox="1"/>
          <p:nvPr/>
        </p:nvSpPr>
        <p:spPr>
          <a:xfrm>
            <a:off x="6223097" y="1140282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StarGAN</a:t>
            </a:r>
            <a:r>
              <a:rPr lang="en-US" altLang="ko-KR" baseline="30000" dirty="0">
                <a:solidFill>
                  <a:schemeClr val="accent2"/>
                </a:solidFill>
              </a:rPr>
              <a:t> [11]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FACB9-3D10-4C43-B477-E424846AF143}"/>
              </a:ext>
            </a:extLst>
          </p:cNvPr>
          <p:cNvSpPr txBox="1"/>
          <p:nvPr/>
        </p:nvSpPr>
        <p:spPr>
          <a:xfrm>
            <a:off x="3323226" y="3609489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90AB"/>
                </a:solidFill>
              </a:rPr>
              <a:t>EnhanceNet</a:t>
            </a:r>
            <a:r>
              <a:rPr lang="en-US" altLang="ko-KR" baseline="30000" dirty="0">
                <a:solidFill>
                  <a:srgbClr val="0090AB"/>
                </a:solidFill>
              </a:rPr>
              <a:t> [12]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CD760-FD6F-4202-8AD6-858615DCB4F0}"/>
              </a:ext>
            </a:extLst>
          </p:cNvPr>
          <p:cNvSpPr txBox="1"/>
          <p:nvPr/>
        </p:nvSpPr>
        <p:spPr>
          <a:xfrm>
            <a:off x="6181419" y="299772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90AB"/>
                </a:solidFill>
              </a:rPr>
              <a:t>SRFeat</a:t>
            </a:r>
            <a:r>
              <a:rPr lang="en-US" altLang="ko-KR" baseline="30000" dirty="0">
                <a:solidFill>
                  <a:srgbClr val="0090AB"/>
                </a:solidFill>
              </a:rPr>
              <a:t> [12]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CBD78-05D7-411F-913C-644326535822}"/>
              </a:ext>
            </a:extLst>
          </p:cNvPr>
          <p:cNvSpPr txBox="1"/>
          <p:nvPr/>
        </p:nvSpPr>
        <p:spPr>
          <a:xfrm>
            <a:off x="6181419" y="3354433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90AB"/>
                </a:solidFill>
              </a:rPr>
              <a:t>ESRGAN</a:t>
            </a:r>
            <a:r>
              <a:rPr lang="en-US" altLang="ko-KR" baseline="30000" dirty="0">
                <a:solidFill>
                  <a:srgbClr val="0090AB"/>
                </a:solidFill>
              </a:rPr>
              <a:t> [12]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D67EF3-514D-4275-9969-8F508750696E}"/>
              </a:ext>
            </a:extLst>
          </p:cNvPr>
          <p:cNvSpPr txBox="1"/>
          <p:nvPr/>
        </p:nvSpPr>
        <p:spPr>
          <a:xfrm>
            <a:off x="6181419" y="367111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90AB"/>
                </a:solidFill>
              </a:rPr>
              <a:t>MS-</a:t>
            </a:r>
            <a:r>
              <a:rPr lang="en-US" altLang="ko-KR" dirty="0" err="1">
                <a:solidFill>
                  <a:srgbClr val="0090AB"/>
                </a:solidFill>
              </a:rPr>
              <a:t>LapSRN</a:t>
            </a:r>
            <a:r>
              <a:rPr lang="en-US" altLang="ko-KR" baseline="30000" dirty="0">
                <a:solidFill>
                  <a:srgbClr val="0090AB"/>
                </a:solidFill>
              </a:rPr>
              <a:t> [12]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58223-6F78-4632-BB37-55E84392203E}"/>
              </a:ext>
            </a:extLst>
          </p:cNvPr>
          <p:cNvSpPr txBox="1"/>
          <p:nvPr/>
        </p:nvSpPr>
        <p:spPr>
          <a:xfrm>
            <a:off x="9912537" y="607662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domain-translation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05F566-A9C9-468D-96D2-43772F29C8CE}"/>
              </a:ext>
            </a:extLst>
          </p:cNvPr>
          <p:cNvSpPr txBox="1"/>
          <p:nvPr/>
        </p:nvSpPr>
        <p:spPr>
          <a:xfrm>
            <a:off x="9912537" y="249742"/>
            <a:ext cx="187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90AB"/>
                </a:solidFill>
              </a:rPr>
              <a:t>super-resolution</a:t>
            </a:r>
            <a:endParaRPr lang="ko-KR" altLang="en-US" dirty="0">
              <a:solidFill>
                <a:srgbClr val="0090A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BB0B1-70FA-412F-B1A1-B43D2B76D855}"/>
              </a:ext>
            </a:extLst>
          </p:cNvPr>
          <p:cNvSpPr txBox="1"/>
          <p:nvPr/>
        </p:nvSpPr>
        <p:spPr>
          <a:xfrm>
            <a:off x="1092929" y="272350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472C4"/>
                </a:solidFill>
              </a:rPr>
              <a:t>2014</a:t>
            </a:r>
            <a:endParaRPr lang="ko-KR" altLang="en-US" sz="1100" dirty="0">
              <a:solidFill>
                <a:srgbClr val="4472C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C8CFF-BB45-4DFA-9823-56B6B1E64CEF}"/>
              </a:ext>
            </a:extLst>
          </p:cNvPr>
          <p:cNvSpPr txBox="1"/>
          <p:nvPr/>
        </p:nvSpPr>
        <p:spPr>
          <a:xfrm>
            <a:off x="2375205" y="272350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472C4"/>
                </a:solidFill>
              </a:rPr>
              <a:t>2015</a:t>
            </a:r>
            <a:endParaRPr lang="ko-KR" altLang="en-US" sz="11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6E060-5086-4BCB-BC90-243618597601}"/>
              </a:ext>
            </a:extLst>
          </p:cNvPr>
          <p:cNvSpPr txBox="1"/>
          <p:nvPr/>
        </p:nvSpPr>
        <p:spPr>
          <a:xfrm>
            <a:off x="3657481" y="272350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472C4"/>
                </a:solidFill>
              </a:rPr>
              <a:t>2016</a:t>
            </a:r>
            <a:endParaRPr lang="ko-KR" altLang="en-US" sz="1100" dirty="0">
              <a:solidFill>
                <a:srgbClr val="4472C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8D55A5-8DE3-4C3D-9749-654F9553954C}"/>
              </a:ext>
            </a:extLst>
          </p:cNvPr>
          <p:cNvSpPr txBox="1"/>
          <p:nvPr/>
        </p:nvSpPr>
        <p:spPr>
          <a:xfrm>
            <a:off x="4939757" y="272350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472C4"/>
                </a:solidFill>
              </a:rPr>
              <a:t>2017</a:t>
            </a:r>
            <a:endParaRPr lang="ko-KR" altLang="en-US" sz="1100" dirty="0">
              <a:solidFill>
                <a:srgbClr val="4472C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BB9BEE-259F-4431-BA9F-B23287805C84}"/>
              </a:ext>
            </a:extLst>
          </p:cNvPr>
          <p:cNvSpPr txBox="1"/>
          <p:nvPr/>
        </p:nvSpPr>
        <p:spPr>
          <a:xfrm>
            <a:off x="6222033" y="2723503"/>
            <a:ext cx="492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4472C4"/>
                </a:solidFill>
              </a:rPr>
              <a:t>2018</a:t>
            </a:r>
            <a:endParaRPr lang="ko-KR" altLang="en-US" sz="11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5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F8C44-F626-4840-BC49-B51AE862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25" y="0"/>
            <a:ext cx="529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1A93AE-98B9-4EEA-A149-465CA86B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A7C3F-9551-49FC-8CB6-32FFD06D6765}"/>
              </a:ext>
            </a:extLst>
          </p:cNvPr>
          <p:cNvSpPr txBox="1"/>
          <p:nvPr/>
        </p:nvSpPr>
        <p:spPr>
          <a:xfrm>
            <a:off x="3677697" y="61546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19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734634-E2DF-4CF9-A322-4E7D93E8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195262"/>
            <a:ext cx="62293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BFF08-2B46-44A2-A5DD-1E9BCAF4324A}"/>
              </a:ext>
            </a:extLst>
          </p:cNvPr>
          <p:cNvSpPr txBox="1"/>
          <p:nvPr/>
        </p:nvSpPr>
        <p:spPr>
          <a:xfrm>
            <a:off x="2451798" y="3059668"/>
            <a:ext cx="71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 외 결과들은 논문 참고</a:t>
            </a:r>
            <a:r>
              <a:rPr lang="en-US" altLang="ko-KR" dirty="0"/>
              <a:t>. ( </a:t>
            </a:r>
            <a:r>
              <a:rPr lang="ko-KR" altLang="en-US" dirty="0"/>
              <a:t>많음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214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B8F395-3039-43EF-81FC-95B3F550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17" y="0"/>
            <a:ext cx="857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6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C171A2-E9A1-4DD4-9939-0AFCDCED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37" y="741522"/>
            <a:ext cx="6602526" cy="5572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A210C2-F8A5-486C-A3D2-4454A7F0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59" y="448622"/>
            <a:ext cx="3113988" cy="292900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878AE6EC-D66B-4920-8819-84A8E71FDCA9}"/>
              </a:ext>
            </a:extLst>
          </p:cNvPr>
          <p:cNvSpPr/>
          <p:nvPr/>
        </p:nvSpPr>
        <p:spPr>
          <a:xfrm>
            <a:off x="1129056" y="342940"/>
            <a:ext cx="3341594" cy="504265"/>
          </a:xfrm>
          <a:prstGeom prst="wedgeEllipseCallout">
            <a:avLst>
              <a:gd name="adj1" fmla="val 35907"/>
              <a:gd name="adj2" fmla="val 74500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931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AB0D1A2-16FE-46B1-9473-590AA98B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0BBFE-35A1-4D3B-BAF4-6105CD9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1" y="1588415"/>
            <a:ext cx="8706124" cy="4440123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24FF7-1968-4C7D-B21F-62AB3F3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13" y="1027906"/>
            <a:ext cx="1846040" cy="5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E22CE6-2DB9-402A-B795-302CB545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Results : </a:t>
            </a:r>
            <a:r>
              <a:rPr lang="en-US" altLang="ko-KR" dirty="0" err="1"/>
              <a:t>CelebA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6835A-B580-4E12-AE92-3B37D120B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82" y="1825625"/>
            <a:ext cx="853203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115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E22CE6-2DB9-402A-B795-302CB545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Results : </a:t>
            </a:r>
            <a:r>
              <a:rPr lang="en-US" altLang="ko-KR" dirty="0" err="1"/>
              <a:t>RaFD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A4B57-BF97-4276-A6C8-42365DC5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040" y="1825625"/>
            <a:ext cx="8327919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901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BD0AD8F-39ED-42BE-9422-8FDC196A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Loss = GAN Loss + </a:t>
            </a:r>
            <a:br>
              <a:rPr lang="en-US" altLang="ko-KR" sz="3600" dirty="0"/>
            </a:br>
            <a:r>
              <a:rPr lang="en-US" altLang="ko-KR" sz="3600" dirty="0"/>
              <a:t>		Cycle Consistency Loss +</a:t>
            </a:r>
            <a:br>
              <a:rPr lang="en-US" altLang="ko-KR" sz="3600" dirty="0"/>
            </a:br>
            <a:r>
              <a:rPr lang="en-US" altLang="ko-KR" sz="3600" dirty="0"/>
              <a:t>			Domain Classification Loss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5CDB-3F28-45AA-9759-E5E83825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16" y="2364314"/>
            <a:ext cx="6534150" cy="1162050"/>
          </a:xfrm>
          <a:prstGeom prst="rect">
            <a:avLst/>
          </a:prstGeom>
          <a:ln>
            <a:solidFill>
              <a:srgbClr val="0090AB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A39B5-7F8B-4E07-A463-5E1B79660021}"/>
              </a:ext>
            </a:extLst>
          </p:cNvPr>
          <p:cNvGrpSpPr/>
          <p:nvPr/>
        </p:nvGrpSpPr>
        <p:grpSpPr>
          <a:xfrm>
            <a:off x="838200" y="3695463"/>
            <a:ext cx="6937681" cy="2713967"/>
            <a:chOff x="781625" y="3974935"/>
            <a:chExt cx="6937681" cy="27139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6285B9-7EE0-41BB-9757-304246A78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398"/>
            <a:stretch/>
          </p:blipFill>
          <p:spPr>
            <a:xfrm>
              <a:off x="781625" y="3974935"/>
              <a:ext cx="6766232" cy="96807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FC58B2-7690-4902-9676-4898AB2D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6388" y="5387723"/>
              <a:ext cx="5657850" cy="7715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1BB6D9-25D5-4E2D-9A82-B419B4DD2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931" y="5945952"/>
              <a:ext cx="6048375" cy="7429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6B12F2A-E2F1-4957-8827-249F11DE0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8199"/>
            <a:stretch/>
          </p:blipFill>
          <p:spPr>
            <a:xfrm>
              <a:off x="1563489" y="4842311"/>
              <a:ext cx="6000750" cy="54541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2CCA0F-7EC0-4E0E-A5D0-D9C92C6381D5}"/>
              </a:ext>
            </a:extLst>
          </p:cNvPr>
          <p:cNvSpPr/>
          <p:nvPr/>
        </p:nvSpPr>
        <p:spPr>
          <a:xfrm>
            <a:off x="6471140" y="2450439"/>
            <a:ext cx="562708" cy="468000"/>
          </a:xfrm>
          <a:prstGeom prst="rect">
            <a:avLst/>
          </a:prstGeom>
          <a:solidFill>
            <a:srgbClr val="0090A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EE13D-953F-40BB-888D-3265825A95FD}"/>
              </a:ext>
            </a:extLst>
          </p:cNvPr>
          <p:cNvSpPr/>
          <p:nvPr/>
        </p:nvSpPr>
        <p:spPr>
          <a:xfrm>
            <a:off x="5668946" y="3017815"/>
            <a:ext cx="562708" cy="468000"/>
          </a:xfrm>
          <a:prstGeom prst="rect">
            <a:avLst/>
          </a:prstGeom>
          <a:solidFill>
            <a:srgbClr val="0090A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72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6DC3E0-C850-4296-A653-1AB9ED72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88" y="2261630"/>
            <a:ext cx="5438775" cy="103822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4EB8DD3-258C-4DE2-836E-99C397F7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Minimax Loss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B767-D4AE-4C43-9485-5037744DB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82" r="7732"/>
          <a:stretch/>
        </p:blipFill>
        <p:spPr>
          <a:xfrm>
            <a:off x="6292700" y="3618236"/>
            <a:ext cx="2647950" cy="103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2CFA5-EFE9-47AA-97EA-7ABBCC0764AD}"/>
              </a:ext>
            </a:extLst>
          </p:cNvPr>
          <p:cNvSpPr txBox="1"/>
          <p:nvPr/>
        </p:nvSpPr>
        <p:spPr>
          <a:xfrm>
            <a:off x="2077888" y="4003969"/>
            <a:ext cx="15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Generator :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8D45F-8976-4F82-AF88-9FB45E9D2013}"/>
              </a:ext>
            </a:extLst>
          </p:cNvPr>
          <p:cNvSpPr txBox="1"/>
          <p:nvPr/>
        </p:nvSpPr>
        <p:spPr>
          <a:xfrm>
            <a:off x="2077888" y="2547350"/>
            <a:ext cx="19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Discriminator :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982B9425-8903-4F7B-BC13-EC3925366642}"/>
              </a:ext>
            </a:extLst>
          </p:cNvPr>
          <p:cNvSpPr/>
          <p:nvPr/>
        </p:nvSpPr>
        <p:spPr>
          <a:xfrm>
            <a:off x="9140675" y="3618236"/>
            <a:ext cx="1580369" cy="315824"/>
          </a:xfrm>
          <a:prstGeom prst="wedgeRoundRectCallout">
            <a:avLst>
              <a:gd name="adj1" fmla="val -59407"/>
              <a:gd name="adj2" fmla="val 11623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Minimizing*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49BE86-DC9D-45FC-8D31-A17037780A5F}"/>
              </a:ext>
            </a:extLst>
          </p:cNvPr>
          <p:cNvSpPr/>
          <p:nvPr/>
        </p:nvSpPr>
        <p:spPr>
          <a:xfrm>
            <a:off x="5181600" y="2547350"/>
            <a:ext cx="619125" cy="40011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398AA7B4-531F-4A36-9F39-DB6DF527116D}"/>
              </a:ext>
            </a:extLst>
          </p:cNvPr>
          <p:cNvSpPr/>
          <p:nvPr/>
        </p:nvSpPr>
        <p:spPr>
          <a:xfrm>
            <a:off x="2622804" y="2155253"/>
            <a:ext cx="2139696" cy="315824"/>
          </a:xfrm>
          <a:prstGeom prst="wedgeRoundRectCallout">
            <a:avLst>
              <a:gd name="adj1" fmla="val -40723"/>
              <a:gd name="adj2" fmla="val 10417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1, Fake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0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09D7B821-1022-40CA-A898-84CE149C6FD6}"/>
              </a:ext>
            </a:extLst>
          </p:cNvPr>
          <p:cNvSpPr/>
          <p:nvPr/>
        </p:nvSpPr>
        <p:spPr>
          <a:xfrm>
            <a:off x="9125178" y="2261630"/>
            <a:ext cx="1580369" cy="315824"/>
          </a:xfrm>
          <a:prstGeom prst="wedgeRoundRectCallout">
            <a:avLst>
              <a:gd name="adj1" fmla="val -59407"/>
              <a:gd name="adj2" fmla="val 11623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Maximizing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2AA57-B726-4720-96FF-E1EAD3891B93}"/>
              </a:ext>
            </a:extLst>
          </p:cNvPr>
          <p:cNvSpPr/>
          <p:nvPr/>
        </p:nvSpPr>
        <p:spPr>
          <a:xfrm>
            <a:off x="7667625" y="2556832"/>
            <a:ext cx="1057275" cy="40011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8CFE28-4DF3-4A84-9268-310911C88814}"/>
              </a:ext>
            </a:extLst>
          </p:cNvPr>
          <p:cNvSpPr/>
          <p:nvPr/>
        </p:nvSpPr>
        <p:spPr>
          <a:xfrm>
            <a:off x="8010525" y="3934060"/>
            <a:ext cx="581025" cy="40011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D3D86B09-76E9-4E3F-A206-7E9FB5296774}"/>
              </a:ext>
            </a:extLst>
          </p:cNvPr>
          <p:cNvSpPr/>
          <p:nvPr/>
        </p:nvSpPr>
        <p:spPr>
          <a:xfrm>
            <a:off x="8823009" y="3831248"/>
            <a:ext cx="194794" cy="605734"/>
          </a:xfrm>
          <a:prstGeom prst="rightBracket">
            <a:avLst>
              <a:gd name="adj" fmla="val 447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598A6AAE-DB72-4570-9D64-F1570E5D7659}"/>
              </a:ext>
            </a:extLst>
          </p:cNvPr>
          <p:cNvSpPr/>
          <p:nvPr/>
        </p:nvSpPr>
        <p:spPr>
          <a:xfrm>
            <a:off x="8823009" y="2444538"/>
            <a:ext cx="194794" cy="605734"/>
          </a:xfrm>
          <a:prstGeom prst="rightBracket">
            <a:avLst>
              <a:gd name="adj" fmla="val 447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8DC0A-FFE3-45DE-9A60-30BDA2931EE8}"/>
              </a:ext>
            </a:extLst>
          </p:cNvPr>
          <p:cNvSpPr txBox="1"/>
          <p:nvPr/>
        </p:nvSpPr>
        <p:spPr>
          <a:xfrm>
            <a:off x="4960888" y="3024469"/>
            <a:ext cx="125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real confidence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99278-1A6F-41FA-800A-B006642076F9}"/>
              </a:ext>
            </a:extLst>
          </p:cNvPr>
          <p:cNvSpPr txBox="1"/>
          <p:nvPr/>
        </p:nvSpPr>
        <p:spPr>
          <a:xfrm>
            <a:off x="7981557" y="3018101"/>
            <a:ext cx="1306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fake confidence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09BC97-596D-441E-9C93-ED4036339074}"/>
              </a:ext>
            </a:extLst>
          </p:cNvPr>
          <p:cNvCxnSpPr/>
          <p:nvPr/>
        </p:nvCxnSpPr>
        <p:spPr>
          <a:xfrm>
            <a:off x="4762500" y="3050272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A4A2FF-B116-49E3-BF5E-CDAE94BA3FDE}"/>
              </a:ext>
            </a:extLst>
          </p:cNvPr>
          <p:cNvCxnSpPr>
            <a:cxnSpLocks/>
          </p:cNvCxnSpPr>
          <p:nvPr/>
        </p:nvCxnSpPr>
        <p:spPr>
          <a:xfrm>
            <a:off x="7239469" y="3050272"/>
            <a:ext cx="1484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9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424DECF-5DF9-45BC-B36D-BF7DD1173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54736"/>
              </p:ext>
            </p:extLst>
          </p:nvPr>
        </p:nvGraphicFramePr>
        <p:xfrm>
          <a:off x="482600" y="81493"/>
          <a:ext cx="11430000" cy="796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638513529"/>
                    </a:ext>
                  </a:extLst>
                </a:gridCol>
                <a:gridCol w="9893300">
                  <a:extLst>
                    <a:ext uri="{9D8B030D-6E8A-4147-A177-3AD203B41FA5}">
                      <a16:colId xmlns:a16="http://schemas.microsoft.com/office/drawing/2014/main" val="366960935"/>
                    </a:ext>
                  </a:extLst>
                </a:gridCol>
              </a:tblGrid>
              <a:tr h="555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cGAN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2"/>
                        </a:rPr>
                        <a:t>https://t-lab.tistory.com/29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3"/>
                        </a:rPr>
                        <a:t>https://dororongju.tistory.com/150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542729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pix2pixGAN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4"/>
                        </a:rPr>
                        <a:t>http://blog.naver.com/PostView.nhn?blogId=laonple&amp;logNo=221358887811&amp;parentCategoryNo=&amp;categoryNo=22&amp;viewDate=&amp;isShowPopularPosts=false&amp;from=postView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5"/>
                        </a:rPr>
                        <a:t>https://m.blog.naver.com/PostView.nhn?blogId=laonple&amp;logNo=221366130381&amp;proxyReferer=https%3A%2F%2Fwww.google.com%2F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748781"/>
                  </a:ext>
                </a:extLst>
              </a:tr>
              <a:tr h="571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CycleGAN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6"/>
                        </a:rPr>
                        <a:t>https://mikigom.github.io/jekyll/update/2017/07/11/cyclegan.html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7"/>
                        </a:rPr>
                        <a:t>https://youtu.be/Fkqf3dS9Cqw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8"/>
                        </a:rPr>
                        <a:t>https://www.slideshare.net/NaverEngineering/finding-connections-among-images-using-cyclegan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9"/>
                        </a:rPr>
                        <a:t>http://www.kwangsiklee.com/2018/03/cyclegan%EC%9D%B4-%EB%AC%B4%EC%97%87%EC%9D%B8%EC%A7%80-%EC%95%8C%EC%95%84%EB%B3%B4%EC%9E%90/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96504"/>
                  </a:ext>
                </a:extLst>
              </a:tr>
              <a:tr h="56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codes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10"/>
                        </a:rPr>
                        <a:t>http://research.sualab.com/introduction/practice/2019/05/08/generative-adversarial-network.html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11"/>
                        </a:rPr>
                        <a:t>https://developers.google.com/machine-learning/gan/loss</a:t>
                      </a:r>
                      <a:r>
                        <a:rPr lang="en-US" altLang="ko-KR" sz="1050" dirty="0"/>
                        <a:t> + </a:t>
                      </a:r>
                      <a:r>
                        <a:rPr lang="en-US" altLang="ko-KR" sz="1050" dirty="0">
                          <a:hlinkClick r:id="rId12"/>
                        </a:rPr>
                        <a:t>https://github.com/tensorflow/gan/blob/master/tensorflow_gan/python/train.py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13"/>
                        </a:rPr>
                        <a:t>https://github.com/xhujoy/CycleGAN-tensorflow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14"/>
                        </a:rPr>
                        <a:t>https://github.com/hyeongyuy/CT-CYCLE_IDNETITY_GAN_tensorflow</a:t>
                      </a:r>
                      <a:endParaRPr lang="en-US" altLang="ko-KR" sz="1050" dirty="0"/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050" dirty="0">
                          <a:hlinkClick r:id="rId15"/>
                        </a:rPr>
                        <a:t>https://github.com/junyanz/pytorch-CycleGAN-and-pix2pix</a:t>
                      </a:r>
                      <a:r>
                        <a:rPr lang="en-US" altLang="ko-KR" sz="1050" dirty="0"/>
                        <a:t>   (original code)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630940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775002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053766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9177007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4462173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9741404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7720477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068000"/>
                  </a:ext>
                </a:extLst>
              </a:tr>
              <a:tr h="555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endParaRPr lang="ko-KR" altLang="en-US" sz="105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13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53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B087FC-BA6D-4BA8-8A86-442CC168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581025"/>
            <a:ext cx="8772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2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32FB29-B53E-414E-BDF6-C5FC24E3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196229"/>
            <a:ext cx="7165975" cy="64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93ACF-6B4A-4B9B-B444-5A5D32C4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237A6A-199D-49AE-80B1-2C4754DA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579119"/>
            <a:ext cx="6769790" cy="569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11CA5-5DFC-4895-B87A-AAAF33D2C382}"/>
              </a:ext>
            </a:extLst>
          </p:cNvPr>
          <p:cNvSpPr txBox="1"/>
          <p:nvPr/>
        </p:nvSpPr>
        <p:spPr>
          <a:xfrm>
            <a:off x="3365500" y="6271260"/>
            <a:ext cx="864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*</a:t>
            </a:r>
            <a:r>
              <a:rPr lang="ko-KR" altLang="en-US" dirty="0"/>
              <a:t>여기서 </a:t>
            </a:r>
            <a:r>
              <a:rPr lang="en-US" altLang="ko-KR" dirty="0"/>
              <a:t>condition(y)</a:t>
            </a:r>
            <a:r>
              <a:rPr lang="ko-KR" altLang="en-US" dirty="0"/>
              <a:t>는 </a:t>
            </a:r>
            <a:r>
              <a:rPr lang="en-US" altLang="ko-KR" dirty="0"/>
              <a:t>class label</a:t>
            </a:r>
            <a:r>
              <a:rPr lang="ko-KR" altLang="en-US" dirty="0"/>
              <a:t>이 될 수도</a:t>
            </a:r>
            <a:r>
              <a:rPr lang="en-US" altLang="ko-KR" dirty="0"/>
              <a:t>, </a:t>
            </a:r>
            <a:r>
              <a:rPr lang="ko-KR" altLang="en-US" dirty="0"/>
              <a:t>그 외 연관</a:t>
            </a:r>
            <a:r>
              <a:rPr lang="en-US" altLang="ko-KR" dirty="0"/>
              <a:t> modality</a:t>
            </a:r>
            <a:r>
              <a:rPr lang="ko-KR" altLang="en-US" dirty="0"/>
              <a:t>가 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18D25-67E1-4FD6-B60B-228F013E1D60}"/>
              </a:ext>
            </a:extLst>
          </p:cNvPr>
          <p:cNvSpPr txBox="1"/>
          <p:nvPr/>
        </p:nvSpPr>
        <p:spPr>
          <a:xfrm>
            <a:off x="9664700" y="519711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5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7218-A078-4902-B049-86EF06A4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79760-0A96-49C5-BD43-33B122181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" r="6550"/>
          <a:stretch/>
        </p:blipFill>
        <p:spPr>
          <a:xfrm>
            <a:off x="477521" y="2098120"/>
            <a:ext cx="5618479" cy="3300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F04601-8BED-4A45-B492-FAFB011BC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5"/>
          <a:stretch/>
        </p:blipFill>
        <p:spPr>
          <a:xfrm>
            <a:off x="6357684" y="2098120"/>
            <a:ext cx="5199315" cy="458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F1263-D6E4-4F60-A5F4-F0AD4919E71B}"/>
              </a:ext>
            </a:extLst>
          </p:cNvPr>
          <p:cNvSpPr txBox="1"/>
          <p:nvPr/>
        </p:nvSpPr>
        <p:spPr>
          <a:xfrm>
            <a:off x="546100" y="169068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Unimodal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46C17-BCD1-4028-BB03-84F6A05CB401}"/>
              </a:ext>
            </a:extLst>
          </p:cNvPr>
          <p:cNvSpPr txBox="1"/>
          <p:nvPr/>
        </p:nvSpPr>
        <p:spPr>
          <a:xfrm>
            <a:off x="6628555" y="1690688"/>
            <a:ext cx="16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Multimodal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68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5E0E3-5BF5-42F5-BB2D-9249D086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57" y="435855"/>
            <a:ext cx="9053285" cy="59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8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7C42E-910A-49C4-AC1C-E7625787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pix2pix </a:t>
            </a:r>
            <a:r>
              <a:rPr lang="ko-KR" altLang="en-US" dirty="0"/>
              <a:t>변환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504E7B-EC93-4CD1-B0A3-F19C46634968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3"/>
              </a:rPr>
              <a:t>http://www.kwangsiklee.com/2018/03/cyclegan%EC%9D%B4-%EB%AC%B4%EC%97%87%EC%9D%B8%EC%A7%80-%EC%95%8C%EC%95%84%EB%B3%B4%EC%9E%90/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0051D4-12AC-4894-8613-E2B42EF2D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6" y="2307452"/>
            <a:ext cx="5710707" cy="3876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AB1452-F6B3-4D1F-AE7F-9C3E8765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116" y="1863725"/>
            <a:ext cx="5964116" cy="42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0407"/>
      </p:ext>
    </p:extLst>
  </p:cSld>
  <p:clrMapOvr>
    <a:masterClrMapping/>
  </p:clrMapOvr>
</p:sld>
</file>

<file path=ppt/theme/theme1.xml><?xml version="1.0" encoding="utf-8"?>
<a:theme xmlns:a="http://schemas.openxmlformats.org/drawingml/2006/main" name="promedius.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medius.v1" id="{F97B7445-2BF1-42C3-901D-65AD9D578347}" vid="{CC0E64BC-C0BD-4507-80C1-A1930270E4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1414</Words>
  <Application>Microsoft Office PowerPoint</Application>
  <PresentationFormat>와이드스크린</PresentationFormat>
  <Paragraphs>163</Paragraphs>
  <Slides>30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Wingdings</vt:lpstr>
      <vt:lpstr>promedius.v1</vt:lpstr>
      <vt:lpstr>GAN paper review</vt:lpstr>
      <vt:lpstr>PowerPoint 프레젠테이션</vt:lpstr>
      <vt:lpstr>Minimax Loss </vt:lpstr>
      <vt:lpstr>PowerPoint 프레젠테이션</vt:lpstr>
      <vt:lpstr>PowerPoint 프레젠테이션</vt:lpstr>
      <vt:lpstr>Model</vt:lpstr>
      <vt:lpstr>Results</vt:lpstr>
      <vt:lpstr>PowerPoint 프레젠테이션</vt:lpstr>
      <vt:lpstr>기존 pix2pix 변환</vt:lpstr>
      <vt:lpstr>Model</vt:lpstr>
      <vt:lpstr>Loss = cGAN loss + L1 loss</vt:lpstr>
      <vt:lpstr>PowerPoint 프레젠테이션</vt:lpstr>
      <vt:lpstr>PowerPoint 프레젠테이션</vt:lpstr>
      <vt:lpstr>PowerPoint 프레젠테이션</vt:lpstr>
      <vt:lpstr>한계</vt:lpstr>
      <vt:lpstr>PowerPoint 프레젠테이션</vt:lpstr>
      <vt:lpstr>PowerPoint 프레젠테이션</vt:lpstr>
      <vt:lpstr>Loss = GAN Loss +    Cycle Consistency Loss</vt:lpstr>
      <vt:lpstr>Objective function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Model</vt:lpstr>
      <vt:lpstr>Results : CelebA</vt:lpstr>
      <vt:lpstr>Results : RaFD</vt:lpstr>
      <vt:lpstr>Loss = GAN Loss +    Cycle Consistency Loss +    Domain Classification Loss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paper review</dc:title>
  <dc:creator>이가은</dc:creator>
  <cp:lastModifiedBy>이가은</cp:lastModifiedBy>
  <cp:revision>3</cp:revision>
  <dcterms:created xsi:type="dcterms:W3CDTF">2020-05-15T02:23:41Z</dcterms:created>
  <dcterms:modified xsi:type="dcterms:W3CDTF">2020-05-19T01:36:21Z</dcterms:modified>
</cp:coreProperties>
</file>